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83" r:id="rId5"/>
    <p:sldId id="284" r:id="rId6"/>
    <p:sldId id="259" r:id="rId7"/>
    <p:sldId id="261" r:id="rId8"/>
    <p:sldId id="262" r:id="rId9"/>
    <p:sldId id="263" r:id="rId10"/>
    <p:sldId id="281" r:id="rId11"/>
    <p:sldId id="264" r:id="rId12"/>
    <p:sldId id="282" r:id="rId13"/>
    <p:sldId id="265" r:id="rId14"/>
    <p:sldId id="272" r:id="rId15"/>
    <p:sldId id="273" r:id="rId16"/>
    <p:sldId id="285" r:id="rId17"/>
    <p:sldId id="274" r:id="rId18"/>
    <p:sldId id="286" r:id="rId19"/>
    <p:sldId id="275" r:id="rId20"/>
    <p:sldId id="276" r:id="rId21"/>
    <p:sldId id="287" r:id="rId22"/>
    <p:sldId id="278" r:id="rId23"/>
    <p:sldId id="288" r:id="rId24"/>
    <p:sldId id="279" r:id="rId25"/>
    <p:sldId id="280" r:id="rId26"/>
    <p:sldId id="289" r:id="rId27"/>
    <p:sldId id="290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749" y="1119753"/>
            <a:ext cx="8915399" cy="2262781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CNS STIMULANTS</a:t>
            </a:r>
            <a:endParaRPr lang="en-US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9603" y="4188656"/>
            <a:ext cx="8045384" cy="112628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TO: DR. MUSADDIQUE HUSSAIN</a:t>
            </a:r>
          </a:p>
          <a:p>
            <a:r>
              <a:rPr lang="en-US" sz="2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BY: SAIRA SHAUKAT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012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302744" y="300624"/>
            <a:ext cx="125223" cy="47913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1847" y="475989"/>
            <a:ext cx="9857983" cy="5912285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53010"/>
              </a:buClr>
            </a:pPr>
            <a:r>
              <a:rPr lang="en-US" sz="4000" b="1" u="sng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Diuretic action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Caffeine has a mild diuretic action that increases urinary output of sodium, chloride, and potassium. </a:t>
            </a:r>
          </a:p>
          <a:p>
            <a:pPr lvl="0">
              <a:buClr>
                <a:srgbClr val="A53010"/>
              </a:buClr>
            </a:pPr>
            <a:r>
              <a:rPr lang="en-US" sz="4400" b="1" u="sng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Gastric mucosa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stimulate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secretion of gastric acid, individuals with peptic ulcers should avoid foods and beverages containing 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methylxanthines.</a:t>
            </a:r>
            <a:endParaRPr lang="en-US" sz="4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423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5270" y="273381"/>
            <a:ext cx="125223" cy="415550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482" y="688931"/>
            <a:ext cx="9970718" cy="5849655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Therapeutic uses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Caffeine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and its derivatives relax the smooth muscles of the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bronchioles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 combination with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acetaminophen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and aspirin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for management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of headaches in both prescription and over-the-counter products.</a:t>
            </a:r>
          </a:p>
        </p:txBody>
      </p:sp>
    </p:spTree>
    <p:extLst>
      <p:ext uri="{BB962C8B-B14F-4D97-AF65-F5344CB8AC3E}">
        <p14:creationId xmlns:p14="http://schemas.microsoft.com/office/powerpoint/2010/main" val="143301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0843" y="173173"/>
            <a:ext cx="187853" cy="415550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534" y="588723"/>
            <a:ext cx="9895562" cy="5874707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53010"/>
              </a:buClr>
            </a:pPr>
            <a:r>
              <a:rPr lang="en-US" sz="4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</a:t>
            </a:r>
            <a:endParaRPr lang="en-US" sz="4400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 absorbed orally.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distributes throughout the body, including the brain. 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 the placenta 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fetus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are secreted into the breast milk. 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metabolized 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liver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generally 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CYP1A2 pathway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metabolites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excreted in the urine.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345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1791223" y="160647"/>
            <a:ext cx="551182" cy="7734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6814" y="776614"/>
            <a:ext cx="9826124" cy="5711868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Adverse effects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Moderate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doses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cause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insomnia, anxiety, and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agitation.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high dosage is required for toxicity,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manifested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by emesis and convulsions. 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lethal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dose is 10 g of caffeine (about 100 cups of coffee), which induces cardiac arrhythmias. </a:t>
            </a:r>
          </a:p>
        </p:txBody>
      </p:sp>
    </p:spTree>
    <p:extLst>
      <p:ext uri="{BB962C8B-B14F-4D97-AF65-F5344CB8AC3E}">
        <p14:creationId xmlns:p14="http://schemas.microsoft.com/office/powerpoint/2010/main" val="3435266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2547206" y="526093"/>
            <a:ext cx="45719" cy="98017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4373" y="526093"/>
            <a:ext cx="9400239" cy="6075123"/>
          </a:xfrm>
        </p:spPr>
        <p:txBody>
          <a:bodyPr>
            <a:normAutofit lnSpcReduction="10000"/>
          </a:bodyPr>
          <a:lstStyle/>
          <a:p>
            <a:r>
              <a:rPr lang="en-US" sz="4400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Amphetamine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ympathetic amine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Dextroamphetamine is major member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Methamphetamine (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also known as “speed”) is a derivative of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amphetamine.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3,4-Methylenedioxymethamphetamine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(also known as MDMA, or Ecstasy) is a synthetic derivative of methamphetamine with both stimulant and hallucinogenic properties </a:t>
            </a:r>
          </a:p>
        </p:txBody>
      </p:sp>
    </p:spTree>
    <p:extLst>
      <p:ext uri="{BB962C8B-B14F-4D97-AF65-F5344CB8AC3E}">
        <p14:creationId xmlns:p14="http://schemas.microsoft.com/office/powerpoint/2010/main" val="1732006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2547206" y="624110"/>
            <a:ext cx="45719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4268" y="669829"/>
            <a:ext cx="9845458" cy="5981492"/>
          </a:xfrm>
        </p:spPr>
        <p:txBody>
          <a:bodyPr>
            <a:normAutofit/>
          </a:bodyPr>
          <a:lstStyle/>
          <a:p>
            <a:r>
              <a:rPr lang="en-US" sz="4300" b="1" dirty="0">
                <a:latin typeface="Arial" panose="020B0604020202020204" pitchFamily="34" charset="0"/>
                <a:cs typeface="Arial" panose="020B0604020202020204" pitchFamily="34" charset="0"/>
              </a:rPr>
              <a:t>Mechanism of </a:t>
            </a:r>
            <a:r>
              <a:rPr lang="en-US" sz="4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effects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 amphetamine on the CNS and peripheral nervous system are indirect.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depend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upon an elevation of the level of catecholamine neurotransmitters in synaptic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spaces.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achieves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this effect by releasing intracellular stores of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catecholamines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365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2592925" y="578391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039660"/>
            <a:ext cx="8915400" cy="4871562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it also inhibits (MAO) and is a weak reuptake transport inhibitor, high levels of catecholamines are readily released into synaptic spaces.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17170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5166" y="148121"/>
            <a:ext cx="125223" cy="540811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6586" y="325677"/>
            <a:ext cx="9538026" cy="6175331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</a:p>
          <a:p>
            <a:pPr marL="0" indent="0">
              <a:buNone/>
            </a:pPr>
            <a:r>
              <a:rPr lang="en-US" sz="4000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Amphetamine stimulates entire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cerebrospinal axis, cortex, brainstem, and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medulla.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alertness, decreased fatigue, depressed appetite, and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insomnia.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high doses, psychosis and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convulsions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192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2592925" y="578391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16066"/>
            <a:ext cx="8915400" cy="4195156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en-US" sz="4400" b="1" u="sng" dirty="0">
                <a:solidFill>
                  <a:srgbClr val="A53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Sympathetic nervous system</a:t>
            </a:r>
            <a:endParaRPr lang="en-US" sz="4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amphetamine acts on the adrenergic system, indirectly stimulating the receptors through norepinephrine release. 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80688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2952" y="148121"/>
            <a:ext cx="112697" cy="515758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164" y="526093"/>
            <a:ext cx="9500448" cy="608764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Therapeutic uses</a:t>
            </a:r>
          </a:p>
          <a:p>
            <a:pPr marL="0" indent="0">
              <a:buNone/>
            </a:pPr>
            <a:r>
              <a:rPr lang="en-US" sz="3200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 </a:t>
            </a:r>
            <a:r>
              <a:rPr lang="en-US" sz="3200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 hyperactivity disorder (</a:t>
            </a:r>
            <a:r>
              <a:rPr lang="en-US" sz="3200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ADHD)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Some young children are hyperkinetic and lack the ability to be involved in any one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activity not for longer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than a few minutes.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Dextroamphetamine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methamphetamine,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methylphenidate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elp improve attention span and alleviate behavioral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problems.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299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54" y="212941"/>
            <a:ext cx="225431" cy="150313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6378" y="901873"/>
            <a:ext cx="10108504" cy="5761973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groups of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drugs act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primarily to stimulate the central nervous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pPr marL="0" indent="0">
              <a:buNone/>
            </a:pP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indent="-914400">
              <a:buFont typeface="+mj-lt"/>
              <a:buAutoNum type="arabicParenR"/>
            </a:pPr>
            <a:r>
              <a:rPr lang="en-US" sz="6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Psychomotor </a:t>
            </a:r>
            <a:r>
              <a:rPr lang="en-US" sz="6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stimulants </a:t>
            </a:r>
            <a:endParaRPr lang="en-US" sz="60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arenR"/>
            </a:pPr>
            <a:r>
              <a:rPr lang="en-US" sz="6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Hallucinogens</a:t>
            </a:r>
          </a:p>
        </p:txBody>
      </p:sp>
    </p:spTree>
    <p:extLst>
      <p:ext uri="{BB962C8B-B14F-4D97-AF65-F5344CB8AC3E}">
        <p14:creationId xmlns:p14="http://schemas.microsoft.com/office/powerpoint/2010/main" val="1620596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2547206" y="624110"/>
            <a:ext cx="45719" cy="114926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99" y="1402915"/>
            <a:ext cx="9695145" cy="5123145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Narcolepsy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relatively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rare sleep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disorder, characterized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by uncontrollable bouts of sleepiness during the day.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sleepiness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treated with drugs, such as the mixed amphetamine salts or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methylphenidate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739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90082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16066"/>
            <a:ext cx="8915400" cy="4195156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 is unclear, but may involve the adrenergic and dopaminergic systems.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Modafinil is effective orally. It is well distributed 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99451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479" y="386116"/>
            <a:ext cx="313113" cy="102400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7107" y="626301"/>
            <a:ext cx="9287505" cy="577449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Pharmacokinetics </a:t>
            </a:r>
            <a:endParaRPr lang="en-U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completely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absorbed from the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GIT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metabolized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excreted in urine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Amphetamine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abusers often administer the drugs by IV injection and/or by smoking.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euphoria lasts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4 to 6 hours, or four- to eightfold longer than the effects of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cocaine.</a:t>
            </a:r>
          </a:p>
        </p:txBody>
      </p:sp>
    </p:spTree>
    <p:extLst>
      <p:ext uri="{BB962C8B-B14F-4D97-AF65-F5344CB8AC3E}">
        <p14:creationId xmlns:p14="http://schemas.microsoft.com/office/powerpoint/2010/main" val="107578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34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624109"/>
            <a:ext cx="9602788" cy="6089841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 </a:t>
            </a:r>
            <a:endParaRPr lang="en-US" sz="4000" b="1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 addiction, leading to dependence, tolerance, and drug-seeking behavior. </a:t>
            </a:r>
            <a:endParaRPr lang="en-US" sz="3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Clr>
                <a:srgbClr val="A53010"/>
              </a:buClr>
              <a:buNone/>
            </a:pPr>
            <a:r>
              <a:rPr lang="en-US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 effects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of amphetamine usage include insomnia, irritability, weakness, dizziness, tremor, and hyperactive 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reflexes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 confusion, delirium, panic states, and suicidal tendencies, especially in mentally ill patients.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028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1469966" y="160647"/>
            <a:ext cx="45719" cy="478180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438411"/>
            <a:ext cx="9310514" cy="6175331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Cardiovascular effects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palpitations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cardiac arrhythmias, hypertension, anginal pain, and circulatory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collapse.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Headache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chills, and excessive sweating may also occur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 system</a:t>
            </a:r>
            <a:endParaRPr lang="en-US" sz="36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anorexia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nausea, vomiting, abdominal cramps, and diarrhea.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740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447" y="160647"/>
            <a:ext cx="513530" cy="190082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9425" y="764088"/>
            <a:ext cx="9732723" cy="5761972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HALLUCINOGENS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few drugs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have the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ability to induce altered perceptual states reminiscent of dreams.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 these altered states are accompanied by visions of bright, colorful changes in the environment and by a plasticity of constantly changing shapes and color.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0350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685" y="669829"/>
            <a:ext cx="9820405" cy="5918861"/>
          </a:xfrm>
        </p:spPr>
        <p:txBody>
          <a:bodyPr>
            <a:noAutofit/>
          </a:bodyPr>
          <a:lstStyle/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ndividual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the influence of these drugs is incapable of normal decision making because the drug interferes with rational thought. 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compounds are known as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hallucinogens.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ysergic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 diethylamide (LSD) and tetrahydrocannabinol (from marijuana) are examples of agents in this class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9143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4" y="624110"/>
            <a:ext cx="8911687" cy="5613851"/>
          </a:xfrm>
        </p:spPr>
      </p:pic>
    </p:spTree>
    <p:extLst>
      <p:ext uri="{BB962C8B-B14F-4D97-AF65-F5344CB8AC3E}">
        <p14:creationId xmlns:p14="http://schemas.microsoft.com/office/powerpoint/2010/main" val="774382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936" y="248330"/>
            <a:ext cx="175327" cy="10239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748" y="1365337"/>
            <a:ext cx="10158608" cy="5110619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Psychomotor stimulants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 excitement and euphoria, decrease feelings of fatigue, and increase motor activity. 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Hallucinogens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produce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profound changes in thought patterns and mood, with little effect on the brainstem and spinal cord.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233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flipH="1" flipV="1">
            <a:off x="755984" y="365449"/>
            <a:ext cx="45719" cy="45719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513567"/>
            <a:ext cx="8915400" cy="6112701"/>
          </a:xfrm>
        </p:spPr>
        <p:txBody>
          <a:bodyPr>
            <a:noAutofit/>
          </a:bodyPr>
          <a:lstStyle/>
          <a:p>
            <a:r>
              <a:rPr lang="en-US" sz="4000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Psychomotor stimulants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Amphetamine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Cocaine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Dexmethylphenidate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Dextroamphetamine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Methamphetamine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Nicotine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Theophylline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Varenicline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874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89212" y="1139868"/>
            <a:ext cx="6241637" cy="4771354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en-US" sz="4800" b="1" u="sng" dirty="0">
                <a:solidFill>
                  <a:srgbClr val="A53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Hallucinogens</a:t>
            </a: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Lysergic acid diethylamide (LSD)</a:t>
            </a: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Tetrahydrocannabinol</a:t>
            </a:r>
          </a:p>
        </p:txBody>
      </p:sp>
    </p:spTree>
    <p:extLst>
      <p:ext uri="{BB962C8B-B14F-4D97-AF65-F5344CB8AC3E}">
        <p14:creationId xmlns:p14="http://schemas.microsoft.com/office/powerpoint/2010/main" val="2344143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033" y="98017"/>
            <a:ext cx="526056" cy="7734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1222" y="688932"/>
            <a:ext cx="9933140" cy="584965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Psychomotor stimulants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Methylxanthines</a:t>
            </a:r>
            <a:r>
              <a:rPr lang="en-US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Theophylline found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tea</a:t>
            </a:r>
          </a:p>
          <a:p>
            <a:pPr lvl="0">
              <a:buClr>
                <a:srgbClr val="A53010"/>
              </a:buClr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heobromine found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cocoa</a:t>
            </a:r>
          </a:p>
          <a:p>
            <a:pPr lvl="0">
              <a:buClr>
                <a:srgbClr val="A53010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Caffeine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most widely consumed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stimulant  is present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coffee products but it is also present in tea, cola drinks, energy drinks, chocolate candy, and cocoa.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155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1064710" y="275572"/>
            <a:ext cx="45719" cy="175365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2263" y="801666"/>
            <a:ext cx="9695145" cy="5774498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</a:t>
            </a:r>
            <a:r>
              <a:rPr lang="en-US" sz="4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4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Translocate extracellular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calcium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ncrease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cyclic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GMP caused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by inhibition of phosphodiesterase, and blockade of adenosine receptors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253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931348" y="223277"/>
            <a:ext cx="45719" cy="352920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378" y="576197"/>
            <a:ext cx="9723873" cy="566176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affeine causes decrease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 fatigue and increased mental alertness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by stimulating cortex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and other areas of the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brain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pinal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cord is stimulated only by very high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doses</a:t>
            </a:r>
          </a:p>
        </p:txBody>
      </p:sp>
    </p:spTree>
    <p:extLst>
      <p:ext uri="{BB962C8B-B14F-4D97-AF65-F5344CB8AC3E}">
        <p14:creationId xmlns:p14="http://schemas.microsoft.com/office/powerpoint/2010/main" val="2057663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647" y="248330"/>
            <a:ext cx="601212" cy="20260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7315" y="626301"/>
            <a:ext cx="9419573" cy="5787025"/>
          </a:xfrm>
        </p:spPr>
        <p:txBody>
          <a:bodyPr>
            <a:noAutofit/>
          </a:bodyPr>
          <a:lstStyle/>
          <a:p>
            <a:pPr lv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 can rapidly develop to the stimulating properties of caffeine, and withdrawal consists of feelings of fatigue and sedation.</a:t>
            </a:r>
          </a:p>
          <a:p>
            <a:r>
              <a:rPr lang="en-US" sz="4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CVS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high dose of caffeine has positive inotropic and chronotropic effects on the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heart.</a:t>
            </a:r>
          </a:p>
        </p:txBody>
      </p:sp>
    </p:spTree>
    <p:extLst>
      <p:ext uri="{BB962C8B-B14F-4D97-AF65-F5344CB8AC3E}">
        <p14:creationId xmlns:p14="http://schemas.microsoft.com/office/powerpoint/2010/main" val="204299161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</TotalTime>
  <Words>908</Words>
  <Application>Microsoft Office PowerPoint</Application>
  <PresentationFormat>Widescreen</PresentationFormat>
  <Paragraphs>126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Century Gothic</vt:lpstr>
      <vt:lpstr>Wingdings</vt:lpstr>
      <vt:lpstr>Wingdings 3</vt:lpstr>
      <vt:lpstr>Wisp</vt:lpstr>
      <vt:lpstr>CNS STIMULANTS</vt:lpstr>
      <vt:lpstr>.</vt:lpstr>
      <vt:lpstr>.</vt:lpstr>
      <vt:lpstr> ..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CNS STIMULANTS</dc:title>
  <dc:creator>Arslan</dc:creator>
  <cp:lastModifiedBy>Arslan</cp:lastModifiedBy>
  <cp:revision>58</cp:revision>
  <dcterms:created xsi:type="dcterms:W3CDTF">2001-12-31T19:26:59Z</dcterms:created>
  <dcterms:modified xsi:type="dcterms:W3CDTF">2001-12-31T19:25:23Z</dcterms:modified>
</cp:coreProperties>
</file>